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9" r:id="rId3"/>
    <p:sldId id="262" r:id="rId4"/>
    <p:sldId id="261" r:id="rId5"/>
    <p:sldId id="263" r:id="rId6"/>
    <p:sldId id="264" r:id="rId7"/>
    <p:sldId id="275" r:id="rId8"/>
    <p:sldId id="265" r:id="rId9"/>
    <p:sldId id="269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70" r:id="rId22"/>
    <p:sldId id="274" r:id="rId23"/>
  </p:sldIdLst>
  <p:sldSz cx="9144000" cy="6858000" type="screen4x3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yst layout 2 - Markerin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Mellemlayout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3390" autoAdjust="0"/>
  </p:normalViewPr>
  <p:slideViewPr>
    <p:cSldViewPr>
      <p:cViewPr varScale="1">
        <p:scale>
          <a:sx n="88" d="100"/>
          <a:sy n="88" d="100"/>
        </p:scale>
        <p:origin x="-148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282" y="-108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634F1-DB3C-4665-87C5-27E21C025164}" type="datetimeFigureOut">
              <a:rPr lang="da-DK" smtClean="0"/>
              <a:pPr/>
              <a:t>12-06-2013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14F10-D13B-43EA-AEEB-4D024BD3D947}" type="slidenum">
              <a:rPr lang="da-DK" smtClean="0"/>
              <a:pPr/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A80FD-53BE-47CB-9E33-CFDBCCBD1AE0}" type="datetimeFigureOut">
              <a:rPr lang="da-DK" smtClean="0"/>
              <a:pPr/>
              <a:t>12-06-2013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7EE42-F3A4-46EB-91C3-50D91A535F54}" type="slidenum">
              <a:rPr lang="da-DK" smtClean="0"/>
              <a:pPr/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7EE42-F3A4-46EB-91C3-50D91A535F54}" type="slidenum">
              <a:rPr lang="da-DK" smtClean="0"/>
              <a:pPr/>
              <a:t>1</a:t>
            </a:fld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7EE42-F3A4-46EB-91C3-50D91A535F54}" type="slidenum">
              <a:rPr lang="da-DK" smtClean="0"/>
              <a:pPr/>
              <a:t>21</a:t>
            </a:fld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CECF-7F94-4A5E-A780-F94788CD17C9}" type="datetimeFigureOut">
              <a:rPr lang="da-DK" smtClean="0"/>
              <a:pPr/>
              <a:t>12-06-2013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9A3E-DD75-4E86-9FCF-283BB57BFA1A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8" name="Billede 7" descr="TDX_Logo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21189" y="116632"/>
            <a:ext cx="1615307" cy="8350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CECF-7F94-4A5E-A780-F94788CD17C9}" type="datetimeFigureOut">
              <a:rPr lang="da-DK" smtClean="0"/>
              <a:pPr/>
              <a:t>12-06-2013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9A3E-DD75-4E86-9FCF-283BB57BFA1A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CECF-7F94-4A5E-A780-F94788CD17C9}" type="datetimeFigureOut">
              <a:rPr lang="da-DK" smtClean="0"/>
              <a:pPr/>
              <a:t>12-06-2013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9A3E-DD75-4E86-9FCF-283BB57BFA1A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CECF-7F94-4A5E-A780-F94788CD17C9}" type="datetimeFigureOut">
              <a:rPr lang="da-DK" smtClean="0"/>
              <a:pPr/>
              <a:t>12-06-2013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9A3E-DD75-4E86-9FCF-283BB57BFA1A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7" name="Billede 7" descr="TDX_Logo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21189" y="116632"/>
            <a:ext cx="1615307" cy="8350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CECF-7F94-4A5E-A780-F94788CD17C9}" type="datetimeFigureOut">
              <a:rPr lang="da-DK" smtClean="0"/>
              <a:pPr/>
              <a:t>12-06-2013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9A3E-DD75-4E86-9FCF-283BB57BFA1A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CECF-7F94-4A5E-A780-F94788CD17C9}" type="datetimeFigureOut">
              <a:rPr lang="da-DK" smtClean="0"/>
              <a:pPr/>
              <a:t>12-06-2013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9A3E-DD75-4E86-9FCF-283BB57BFA1A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CECF-7F94-4A5E-A780-F94788CD17C9}" type="datetimeFigureOut">
              <a:rPr lang="da-DK" smtClean="0"/>
              <a:pPr/>
              <a:t>12-06-2013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9A3E-DD75-4E86-9FCF-283BB57BFA1A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CECF-7F94-4A5E-A780-F94788CD17C9}" type="datetimeFigureOut">
              <a:rPr lang="da-DK" smtClean="0"/>
              <a:pPr/>
              <a:t>12-06-2013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9A3E-DD75-4E86-9FCF-283BB57BFA1A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CECF-7F94-4A5E-A780-F94788CD17C9}" type="datetimeFigureOut">
              <a:rPr lang="da-DK" smtClean="0"/>
              <a:pPr/>
              <a:t>12-06-2013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9A3E-DD75-4E86-9FCF-283BB57BFA1A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CECF-7F94-4A5E-A780-F94788CD17C9}" type="datetimeFigureOut">
              <a:rPr lang="da-DK" smtClean="0"/>
              <a:pPr/>
              <a:t>12-06-2013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9A3E-DD75-4E86-9FCF-283BB57BFA1A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CECF-7F94-4A5E-A780-F94788CD17C9}" type="datetimeFigureOut">
              <a:rPr lang="da-DK" smtClean="0"/>
              <a:pPr/>
              <a:t>12-06-2013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9A3E-DD75-4E86-9FCF-283BB57BFA1A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typografi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9CECF-7F94-4A5E-A780-F94788CD17C9}" type="datetimeFigureOut">
              <a:rPr lang="da-DK" smtClean="0"/>
              <a:pPr/>
              <a:t>12-06-2013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89A3E-DD75-4E86-9FCF-283BB57BFA1A}" type="slidenum">
              <a:rPr lang="da-DK" smtClean="0"/>
              <a:pPr/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492090fr-TDX-Rack-unit---closed-w-lea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980728"/>
            <a:ext cx="6667500" cy="5334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TDX, a Fejállomás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95536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HTE előadás 2013.06.12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355976" y="6021288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Cziffra Gergely – Triax  Kft.</a:t>
            </a:r>
          </a:p>
          <a:p>
            <a:r>
              <a:rPr lang="hu-HU" dirty="0" err="1" smtClean="0">
                <a:solidFill>
                  <a:schemeClr val="bg1"/>
                </a:solidFill>
              </a:rPr>
              <a:t>gergely.cziffra</a:t>
            </a:r>
            <a:r>
              <a:rPr lang="hu-HU" dirty="0" smtClean="0">
                <a:solidFill>
                  <a:schemeClr val="bg1"/>
                </a:solidFill>
              </a:rPr>
              <a:t>@</a:t>
            </a:r>
            <a:r>
              <a:rPr lang="hu-HU" dirty="0" err="1" smtClean="0">
                <a:solidFill>
                  <a:schemeClr val="bg1"/>
                </a:solidFill>
              </a:rPr>
              <a:t>triax.hu</a:t>
            </a:r>
            <a:r>
              <a:rPr lang="hu-HU" dirty="0" smtClean="0">
                <a:solidFill>
                  <a:schemeClr val="bg1"/>
                </a:solidFill>
              </a:rPr>
              <a:t>  06-20-468-9035</a:t>
            </a:r>
            <a:endParaRPr lang="hu-H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Egyéb funkciók: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Kódolás jelenleg </a:t>
            </a:r>
            <a:r>
              <a:rPr lang="hu-HU" sz="2400" dirty="0" err="1" smtClean="0">
                <a:solidFill>
                  <a:schemeClr val="bg1"/>
                </a:solidFill>
              </a:rPr>
              <a:t>Panaccess</a:t>
            </a:r>
            <a:r>
              <a:rPr lang="hu-HU" sz="2400" dirty="0" smtClean="0">
                <a:solidFill>
                  <a:schemeClr val="bg1"/>
                </a:solidFill>
              </a:rPr>
              <a:t>, később </a:t>
            </a:r>
            <a:r>
              <a:rPr lang="hu-HU" sz="2400" dirty="0" err="1" smtClean="0">
                <a:solidFill>
                  <a:schemeClr val="bg1"/>
                </a:solidFill>
              </a:rPr>
              <a:t>simulcrypt</a:t>
            </a:r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r>
              <a:rPr lang="hu-HU" sz="2400" dirty="0" err="1" smtClean="0">
                <a:solidFill>
                  <a:schemeClr val="bg1"/>
                </a:solidFill>
              </a:rPr>
              <a:t>DiSEqC</a:t>
            </a:r>
            <a:r>
              <a:rPr lang="hu-HU" sz="2400" dirty="0" smtClean="0">
                <a:solidFill>
                  <a:schemeClr val="bg1"/>
                </a:solidFill>
              </a:rPr>
              <a:t> vezérlés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Naplózás (log file)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Web </a:t>
            </a:r>
            <a:r>
              <a:rPr lang="hu-HU" sz="2400" dirty="0" err="1" smtClean="0">
                <a:solidFill>
                  <a:schemeClr val="bg1"/>
                </a:solidFill>
              </a:rPr>
              <a:t>konfigurátor</a:t>
            </a:r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/>
          </a:p>
        </p:txBody>
      </p:sp>
      <p:pic>
        <p:nvPicPr>
          <p:cNvPr id="4" name="Kép 3" descr="scramb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060848"/>
            <a:ext cx="7524328" cy="2659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hu-HU" sz="3200" dirty="0" err="1" smtClean="0">
                <a:solidFill>
                  <a:schemeClr val="bg1"/>
                </a:solidFill>
              </a:rPr>
              <a:t>Pool</a:t>
            </a:r>
            <a:r>
              <a:rPr lang="hu-HU" sz="3200" dirty="0" smtClean="0">
                <a:solidFill>
                  <a:schemeClr val="bg1"/>
                </a:solidFill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</a:rPr>
              <a:t>sharing</a:t>
            </a:r>
            <a:r>
              <a:rPr lang="hu-HU" sz="3200" dirty="0" smtClean="0">
                <a:solidFill>
                  <a:schemeClr val="bg1"/>
                </a:solidFill>
              </a:rPr>
              <a:t> – direkt kapcsolat</a:t>
            </a: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4" name="Kép 3" descr="menu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340768"/>
            <a:ext cx="7734300" cy="524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1156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Pool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sharing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/ IPTV – </a:t>
            </a:r>
            <a:r>
              <a:rPr kumimoji="0" lang="hu-H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switch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Kép 4" descr="menu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340768"/>
            <a:ext cx="7753350" cy="524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menu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0582" cy="6838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menu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51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menu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374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menu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86" y="0"/>
            <a:ext cx="9211303" cy="7245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menu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60397" cy="7101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menu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219327" cy="7173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menu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696" y="0"/>
            <a:ext cx="9224179" cy="7173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Triax TDX-guy [standing on feet]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12067" y="0"/>
            <a:ext cx="12156067" cy="6858000"/>
          </a:xfrm>
          <a:prstGeom prst="rect">
            <a:avLst/>
          </a:prstGeom>
        </p:spPr>
      </p:pic>
      <p:pic>
        <p:nvPicPr>
          <p:cNvPr id="7" name="Kép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116632"/>
            <a:ext cx="1619672" cy="84750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211960" y="1700809"/>
            <a:ext cx="46085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FontTx/>
              <a:buChar char="-"/>
            </a:pPr>
            <a:r>
              <a:rPr lang="hu-HU" sz="2800" dirty="0" smtClean="0"/>
              <a:t>Új koncepció (</a:t>
            </a:r>
            <a:r>
              <a:rPr lang="hu-HU" sz="2800" dirty="0" err="1" smtClean="0"/>
              <a:t>pool</a:t>
            </a:r>
            <a:r>
              <a:rPr lang="hu-HU" sz="2800" dirty="0" smtClean="0"/>
              <a:t> technika)</a:t>
            </a:r>
          </a:p>
          <a:p>
            <a:pPr marL="271463" indent="-271463">
              <a:buFontTx/>
              <a:buChar char="-"/>
            </a:pPr>
            <a:r>
              <a:rPr lang="hu-HU" sz="2800" dirty="0" smtClean="0"/>
              <a:t>Kis fogyasztás</a:t>
            </a:r>
          </a:p>
          <a:p>
            <a:pPr marL="271463" indent="-271463">
              <a:buFontTx/>
              <a:buChar char="-"/>
            </a:pPr>
            <a:r>
              <a:rPr lang="hu-HU" sz="2800" dirty="0" smtClean="0"/>
              <a:t>Teljes távvezérlés</a:t>
            </a:r>
          </a:p>
          <a:p>
            <a:pPr marL="271463" indent="-271463">
              <a:buFontTx/>
              <a:buChar char="-"/>
            </a:pPr>
            <a:r>
              <a:rPr lang="hu-HU" sz="2800" dirty="0" smtClean="0"/>
              <a:t>Számtalan be- és kimeneti lehetőség</a:t>
            </a:r>
          </a:p>
          <a:p>
            <a:pPr marL="271463" indent="-271463">
              <a:buFontTx/>
              <a:buChar char="-"/>
            </a:pPr>
            <a:r>
              <a:rPr lang="hu-HU" sz="2800" dirty="0" smtClean="0"/>
              <a:t>Digitális tükör, az átállás előkészítéséhez</a:t>
            </a:r>
          </a:p>
          <a:p>
            <a:pPr marL="271463" indent="-271463">
              <a:buFontTx/>
              <a:buChar char="-"/>
            </a:pPr>
            <a:r>
              <a:rPr lang="hu-HU" sz="2800" dirty="0" smtClean="0"/>
              <a:t>Inkább számítógép, mint fejállomás</a:t>
            </a:r>
          </a:p>
          <a:p>
            <a:pPr marL="271463" indent="-271463">
              <a:buFontTx/>
              <a:buChar char="-"/>
            </a:pPr>
            <a:r>
              <a:rPr lang="hu-HU" sz="2800" dirty="0" smtClean="0"/>
              <a:t>Könnyű kezelhetőség</a:t>
            </a:r>
          </a:p>
          <a:p>
            <a:pPr marL="271463" indent="-271463">
              <a:buFontTx/>
              <a:buChar char="-"/>
            </a:pPr>
            <a:r>
              <a:rPr lang="hu-HU" sz="2800" dirty="0" smtClean="0"/>
              <a:t>Teljes fejlesztői háttér</a:t>
            </a:r>
          </a:p>
          <a:p>
            <a:pPr>
              <a:buFontTx/>
              <a:buChar char="-"/>
            </a:pPr>
            <a:endParaRPr lang="hu-H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menu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1896"/>
            <a:ext cx="9144000" cy="6901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creenSho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2007" y="2060848"/>
            <a:ext cx="3250380" cy="2952328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395536" y="1124744"/>
            <a:ext cx="741682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65113" lvl="0" indent="-265113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hu-HU" sz="2400" kern="0" dirty="0" smtClean="0">
                <a:solidFill>
                  <a:schemeClr val="bg1"/>
                </a:solidFill>
                <a:latin typeface="+mj-lt"/>
              </a:rPr>
              <a:t>Ingyenes rendszertervező program a </a:t>
            </a:r>
            <a:r>
              <a:rPr lang="hu-HU" sz="2400" kern="0" dirty="0" err="1" smtClean="0">
                <a:solidFill>
                  <a:schemeClr val="bg1"/>
                </a:solidFill>
                <a:latin typeface="+mj-lt"/>
              </a:rPr>
              <a:t>Triax.com</a:t>
            </a:r>
            <a:r>
              <a:rPr lang="hu-HU" sz="2400" kern="0" dirty="0" smtClean="0">
                <a:solidFill>
                  <a:schemeClr val="bg1"/>
                </a:solidFill>
                <a:latin typeface="+mj-lt"/>
              </a:rPr>
              <a:t> oldalon</a:t>
            </a:r>
            <a:endParaRPr lang="en-US" sz="2400" kern="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67544" y="1772816"/>
            <a:ext cx="4572000" cy="4893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265113" lvl="0" indent="-265113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 2" pitchFamily="18" charset="2"/>
              <a:buChar char=""/>
              <a:defRPr/>
            </a:pPr>
            <a:r>
              <a:rPr lang="hu-HU" sz="2400" kern="0" dirty="0" smtClean="0">
                <a:solidFill>
                  <a:schemeClr val="bg1"/>
                </a:solidFill>
                <a:latin typeface="+mj-lt"/>
              </a:rPr>
              <a:t>A tervezési időt a felére csökkenti</a:t>
            </a:r>
            <a:endParaRPr lang="en-US" sz="2400" kern="0" dirty="0" smtClean="0">
              <a:solidFill>
                <a:schemeClr val="bg1"/>
              </a:solidFill>
              <a:latin typeface="+mj-lt"/>
            </a:endParaRPr>
          </a:p>
          <a:p>
            <a:pPr marL="265113" lvl="0" indent="-265113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 2" pitchFamily="18" charset="2"/>
              <a:buChar char=""/>
              <a:defRPr/>
            </a:pPr>
            <a:endParaRPr lang="en-US" sz="2400" kern="0" dirty="0" smtClean="0">
              <a:solidFill>
                <a:schemeClr val="bg1"/>
              </a:solidFill>
              <a:latin typeface="+mj-lt"/>
            </a:endParaRPr>
          </a:p>
          <a:p>
            <a:pPr marL="265113" lvl="0" indent="-265113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 2" pitchFamily="18" charset="2"/>
              <a:buChar char=""/>
              <a:defRPr/>
            </a:pPr>
            <a:r>
              <a:rPr lang="hu-HU" sz="2400" kern="0" dirty="0" smtClean="0">
                <a:solidFill>
                  <a:schemeClr val="bg1"/>
                </a:solidFill>
                <a:latin typeface="+mj-lt"/>
              </a:rPr>
              <a:t>Könnyen áttekinthető</a:t>
            </a:r>
            <a:endParaRPr lang="en-US" sz="2400" kern="0" dirty="0" smtClean="0">
              <a:solidFill>
                <a:schemeClr val="bg1"/>
              </a:solidFill>
              <a:latin typeface="+mj-lt"/>
            </a:endParaRPr>
          </a:p>
          <a:p>
            <a:pPr marL="265113" lvl="0" indent="-265113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 2" pitchFamily="18" charset="2"/>
              <a:buChar char=""/>
              <a:defRPr/>
            </a:pPr>
            <a:endParaRPr lang="en-US" sz="2400" kern="0" dirty="0" smtClean="0">
              <a:solidFill>
                <a:schemeClr val="bg1"/>
              </a:solidFill>
              <a:latin typeface="+mj-lt"/>
            </a:endParaRPr>
          </a:p>
          <a:p>
            <a:pPr marL="265113" lvl="0" indent="-265113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 2" pitchFamily="18" charset="2"/>
              <a:buChar char=""/>
              <a:defRPr/>
            </a:pPr>
            <a:r>
              <a:rPr lang="hu-HU" sz="2400" kern="0" dirty="0" smtClean="0">
                <a:solidFill>
                  <a:schemeClr val="bg1"/>
                </a:solidFill>
                <a:latin typeface="+mj-lt"/>
              </a:rPr>
              <a:t>Sávszélesség monitor  </a:t>
            </a:r>
            <a:r>
              <a:rPr lang="hu-HU" sz="2400" kern="0" dirty="0" err="1" smtClean="0">
                <a:solidFill>
                  <a:schemeClr val="bg1"/>
                </a:solidFill>
                <a:latin typeface="+mj-lt"/>
              </a:rPr>
              <a:t>KingOfSat</a:t>
            </a:r>
            <a:r>
              <a:rPr lang="hu-HU" sz="2400" kern="0" dirty="0" smtClean="0">
                <a:solidFill>
                  <a:schemeClr val="bg1"/>
                </a:solidFill>
                <a:latin typeface="+mj-lt"/>
              </a:rPr>
              <a:t> mérések alapján</a:t>
            </a:r>
          </a:p>
          <a:p>
            <a:pPr marL="265113" lvl="0" indent="-265113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 2" pitchFamily="18" charset="2"/>
              <a:buChar char=""/>
              <a:defRPr/>
            </a:pPr>
            <a:endParaRPr lang="hu-HU" sz="2400" kern="0" dirty="0" smtClean="0">
              <a:solidFill>
                <a:schemeClr val="bg1"/>
              </a:solidFill>
              <a:latin typeface="+mj-lt"/>
            </a:endParaRPr>
          </a:p>
          <a:p>
            <a:pPr marL="265113" lvl="0" indent="-265113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 2" pitchFamily="18" charset="2"/>
              <a:buChar char=""/>
              <a:defRPr/>
            </a:pPr>
            <a:r>
              <a:rPr lang="hu-HU" sz="2400" kern="0" dirty="0" smtClean="0">
                <a:solidFill>
                  <a:schemeClr val="bg1"/>
                </a:solidFill>
                <a:latin typeface="+mj-lt"/>
              </a:rPr>
              <a:t>XML file-ba menthető adatok, a fejállomásba </a:t>
            </a:r>
            <a:r>
              <a:rPr lang="hu-HU" sz="2400" kern="0" dirty="0" smtClean="0">
                <a:solidFill>
                  <a:schemeClr val="bg1"/>
                </a:solidFill>
                <a:latin typeface="+mj-lt"/>
              </a:rPr>
              <a:t>betölthető</a:t>
            </a:r>
          </a:p>
          <a:p>
            <a:pPr marL="265113" lvl="0" indent="-265113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 2" pitchFamily="18" charset="2"/>
              <a:buChar char=""/>
              <a:defRPr/>
            </a:pPr>
            <a:endParaRPr lang="hu-HU" sz="2400" kern="0" dirty="0" smtClean="0">
              <a:solidFill>
                <a:schemeClr val="bg1"/>
              </a:solidFill>
              <a:latin typeface="+mj-lt"/>
            </a:endParaRPr>
          </a:p>
          <a:p>
            <a:pPr marL="265113" lvl="0" indent="-265113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 2" pitchFamily="18" charset="2"/>
              <a:buChar char=""/>
              <a:defRPr/>
            </a:pPr>
            <a:r>
              <a:rPr lang="hu-HU" sz="2400" kern="0" dirty="0" smtClean="0">
                <a:solidFill>
                  <a:schemeClr val="bg1"/>
                </a:solidFill>
                <a:latin typeface="+mj-lt"/>
              </a:rPr>
              <a:t>Komplett rendelési listát ad eredményül</a:t>
            </a:r>
            <a:endParaRPr lang="hu-HU" sz="2400" kern="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395536" y="332656"/>
            <a:ext cx="4527521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da-DK" sz="3200" dirty="0" smtClean="0">
                <a:solidFill>
                  <a:schemeClr val="bg1"/>
                </a:solidFill>
                <a:latin typeface="+mj-lt"/>
              </a:rPr>
              <a:t>TDX web </a:t>
            </a:r>
            <a:r>
              <a:rPr lang="hu-HU" sz="3200" dirty="0" err="1" smtClean="0">
                <a:solidFill>
                  <a:schemeClr val="bg1"/>
                </a:solidFill>
                <a:latin typeface="+mj-lt"/>
              </a:rPr>
              <a:t>konfigurátor</a:t>
            </a:r>
            <a:r>
              <a:rPr lang="da-DK" sz="3200" dirty="0" smtClean="0">
                <a:solidFill>
                  <a:schemeClr val="bg1"/>
                </a:solidFill>
                <a:latin typeface="+mj-lt"/>
              </a:rPr>
              <a:t> </a:t>
            </a:r>
            <a:endParaRPr lang="da-DK" sz="3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TDXma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836712"/>
            <a:ext cx="3257550" cy="51816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331640" y="2348880"/>
            <a:ext cx="39604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chemeClr val="bg1"/>
                </a:solidFill>
                <a:latin typeface="+mj-lt"/>
              </a:rPr>
              <a:t>Köszönöm </a:t>
            </a:r>
          </a:p>
          <a:p>
            <a:pPr algn="ctr"/>
            <a:r>
              <a:rPr lang="hu-HU" sz="4400" b="1" dirty="0" smtClean="0">
                <a:solidFill>
                  <a:schemeClr val="bg1"/>
                </a:solidFill>
                <a:latin typeface="+mj-lt"/>
              </a:rPr>
              <a:t>a </a:t>
            </a:r>
          </a:p>
          <a:p>
            <a:pPr algn="ctr"/>
            <a:r>
              <a:rPr lang="hu-HU" sz="4400" b="1" dirty="0" smtClean="0">
                <a:solidFill>
                  <a:schemeClr val="bg1"/>
                </a:solidFill>
                <a:latin typeface="+mj-lt"/>
              </a:rPr>
              <a:t>figyelmet!</a:t>
            </a:r>
            <a:endParaRPr lang="hu-HU" sz="44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hojhu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7972" y="1851573"/>
            <a:ext cx="2882540" cy="3593651"/>
          </a:xfrm>
          <a:prstGeom prst="rect">
            <a:avLst/>
          </a:prstGeom>
        </p:spPr>
      </p:pic>
      <p:pic>
        <p:nvPicPr>
          <p:cNvPr id="8" name="Billede 7" descr="108750fl UNIX 32 Aerial [Digital] 21-6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60060"/>
            <a:ext cx="2592288" cy="2193076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611560" y="972017"/>
            <a:ext cx="5550494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  <a:latin typeface="+mj-lt"/>
              </a:rPr>
              <a:t>„Hagyományos” fejállomás elve:</a:t>
            </a:r>
            <a:endParaRPr lang="da-DK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Afrundet rektangel 9"/>
          <p:cNvSpPr/>
          <p:nvPr/>
        </p:nvSpPr>
        <p:spPr>
          <a:xfrm>
            <a:off x="2699792" y="2996952"/>
            <a:ext cx="1152128" cy="1440160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-Roman" pitchFamily="34" charset="0"/>
              </a:rPr>
              <a:t>M1 HD</a:t>
            </a:r>
          </a:p>
          <a:p>
            <a:pPr algn="ctr"/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-Roman" pitchFamily="34" charset="0"/>
              </a:rPr>
              <a:t>M2 HD</a:t>
            </a:r>
          </a:p>
          <a:p>
            <a:pPr algn="ctr"/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-Roman" pitchFamily="34" charset="0"/>
              </a:rPr>
              <a:t>Duna</a:t>
            </a:r>
          </a:p>
          <a:p>
            <a:pPr algn="ctr"/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-Roman" pitchFamily="34" charset="0"/>
              </a:rPr>
              <a:t>Duna W</a:t>
            </a:r>
          </a:p>
        </p:txBody>
      </p:sp>
      <p:sp>
        <p:nvSpPr>
          <p:cNvPr id="11" name="Afrundet rektangel 10"/>
          <p:cNvSpPr/>
          <p:nvPr/>
        </p:nvSpPr>
        <p:spPr>
          <a:xfrm>
            <a:off x="4499992" y="2996952"/>
            <a:ext cx="1080120" cy="28803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-Roman" pitchFamily="34" charset="0"/>
              </a:rPr>
              <a:t>PAL</a:t>
            </a:r>
            <a:endParaRPr lang="da-DK" dirty="0">
              <a:solidFill>
                <a:schemeClr val="tx1">
                  <a:lumMod val="65000"/>
                  <a:lumOff val="35000"/>
                </a:schemeClr>
              </a:solidFill>
              <a:latin typeface="HelveticaNeue-Roman" pitchFamily="34" charset="0"/>
            </a:endParaRPr>
          </a:p>
        </p:txBody>
      </p:sp>
      <p:sp>
        <p:nvSpPr>
          <p:cNvPr id="12" name="Afrundet rektangel 11"/>
          <p:cNvSpPr/>
          <p:nvPr/>
        </p:nvSpPr>
        <p:spPr>
          <a:xfrm>
            <a:off x="4499992" y="3573016"/>
            <a:ext cx="1080120" cy="288032"/>
          </a:xfrm>
          <a:prstGeom prst="round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-Roman" pitchFamily="34" charset="0"/>
              </a:rPr>
              <a:t>QAM</a:t>
            </a:r>
            <a:endParaRPr lang="da-DK" dirty="0">
              <a:solidFill>
                <a:schemeClr val="tx1">
                  <a:lumMod val="65000"/>
                  <a:lumOff val="35000"/>
                </a:schemeClr>
              </a:solidFill>
              <a:latin typeface="HelveticaNeue-Roman" pitchFamily="34" charset="0"/>
            </a:endParaRPr>
          </a:p>
        </p:txBody>
      </p:sp>
      <p:sp>
        <p:nvSpPr>
          <p:cNvPr id="13" name="Afrundet rektangel 12"/>
          <p:cNvSpPr/>
          <p:nvPr/>
        </p:nvSpPr>
        <p:spPr>
          <a:xfrm>
            <a:off x="4499992" y="4149080"/>
            <a:ext cx="1080120" cy="288032"/>
          </a:xfrm>
          <a:prstGeom prst="round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-Roman" pitchFamily="34" charset="0"/>
              </a:rPr>
              <a:t>COFDM</a:t>
            </a:r>
            <a:endParaRPr lang="da-DK" dirty="0">
              <a:solidFill>
                <a:schemeClr val="tx1">
                  <a:lumMod val="65000"/>
                  <a:lumOff val="35000"/>
                </a:schemeClr>
              </a:solidFill>
              <a:latin typeface="HelveticaNeue-Roman" pitchFamily="34" charset="0"/>
            </a:endParaRPr>
          </a:p>
        </p:txBody>
      </p:sp>
      <p:cxnSp>
        <p:nvCxnSpPr>
          <p:cNvPr id="15" name="Vinklet forbindelse 14"/>
          <p:cNvCxnSpPr>
            <a:endCxn id="10" idx="1"/>
          </p:cNvCxnSpPr>
          <p:nvPr/>
        </p:nvCxnSpPr>
        <p:spPr>
          <a:xfrm>
            <a:off x="1907704" y="3717032"/>
            <a:ext cx="792088" cy="12700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Vinklet forbindelse 16"/>
          <p:cNvCxnSpPr>
            <a:endCxn id="11" idx="1"/>
          </p:cNvCxnSpPr>
          <p:nvPr/>
        </p:nvCxnSpPr>
        <p:spPr>
          <a:xfrm flipV="1">
            <a:off x="3851920" y="3140968"/>
            <a:ext cx="648072" cy="144016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Vinklet forbindelse 18"/>
          <p:cNvCxnSpPr>
            <a:stCxn id="11" idx="3"/>
          </p:cNvCxnSpPr>
          <p:nvPr/>
        </p:nvCxnSpPr>
        <p:spPr>
          <a:xfrm>
            <a:off x="5580112" y="3140968"/>
            <a:ext cx="1008112" cy="158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hojhu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2348880"/>
            <a:ext cx="1963807" cy="2448272"/>
          </a:xfrm>
          <a:prstGeom prst="rect">
            <a:avLst/>
          </a:prstGeom>
        </p:spPr>
      </p:pic>
      <p:pic>
        <p:nvPicPr>
          <p:cNvPr id="8" name="Billede 7" descr="Triax-TDX_V5-[750x276mm]-300-dpi---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3011890"/>
            <a:ext cx="5429844" cy="2001286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611560" y="764704"/>
            <a:ext cx="5189177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  <a:latin typeface="+mj-lt"/>
              </a:rPr>
              <a:t>A TDX működési elve – a </a:t>
            </a:r>
            <a:r>
              <a:rPr lang="hu-HU" sz="3200" dirty="0" err="1" smtClean="0">
                <a:solidFill>
                  <a:schemeClr val="bg1"/>
                </a:solidFill>
                <a:latin typeface="+mj-lt"/>
              </a:rPr>
              <a:t>pool</a:t>
            </a:r>
            <a:r>
              <a:rPr lang="hu-HU" sz="3200" dirty="0" smtClean="0">
                <a:solidFill>
                  <a:schemeClr val="bg1"/>
                </a:solidFill>
                <a:latin typeface="+mj-lt"/>
              </a:rPr>
              <a:t>:</a:t>
            </a:r>
            <a:endParaRPr lang="da-DK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Afrundet rektangel 9"/>
          <p:cNvSpPr/>
          <p:nvPr/>
        </p:nvSpPr>
        <p:spPr>
          <a:xfrm>
            <a:off x="107504" y="4149080"/>
            <a:ext cx="1296144" cy="1440160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Neue-Roman" pitchFamily="34" charset="0"/>
              </a:rPr>
              <a:t>DVB-T</a:t>
            </a: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DR1</a:t>
            </a: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TV2</a:t>
            </a: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DR 2</a:t>
            </a: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TV 2 region</a:t>
            </a:r>
            <a:endParaRPr lang="da-DK" sz="1400" b="1" dirty="0">
              <a:solidFill>
                <a:schemeClr val="bg1">
                  <a:lumMod val="50000"/>
                </a:schemeClr>
              </a:solidFill>
              <a:latin typeface="HelveticaNeue-Roman" pitchFamily="34" charset="0"/>
            </a:endParaRPr>
          </a:p>
        </p:txBody>
      </p:sp>
      <p:sp>
        <p:nvSpPr>
          <p:cNvPr id="11" name="Afrundet rektangel 10"/>
          <p:cNvSpPr/>
          <p:nvPr/>
        </p:nvSpPr>
        <p:spPr>
          <a:xfrm>
            <a:off x="251520" y="2060848"/>
            <a:ext cx="1368152" cy="1440160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Neue-Roman" pitchFamily="34" charset="0"/>
              </a:rPr>
              <a:t>DVB-S/S2</a:t>
            </a:r>
          </a:p>
          <a:p>
            <a:r>
              <a:rPr lang="da-DK" sz="1400" b="1" dirty="0" err="1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Viasat</a:t>
            </a:r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 sport</a:t>
            </a: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TV1000</a:t>
            </a: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Nature</a:t>
            </a:r>
          </a:p>
          <a:p>
            <a:r>
              <a:rPr lang="da-DK" sz="1400" b="1" dirty="0" err="1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History</a:t>
            </a:r>
            <a:endParaRPr lang="da-DK" sz="1400" b="1" dirty="0" smtClean="0">
              <a:solidFill>
                <a:schemeClr val="bg1">
                  <a:lumMod val="50000"/>
                </a:schemeClr>
              </a:solidFill>
              <a:latin typeface="HelveticaNeue-Roman" pitchFamily="34" charset="0"/>
            </a:endParaRP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Golf</a:t>
            </a:r>
            <a:endParaRPr lang="da-DK" sz="1400" b="1" dirty="0">
              <a:solidFill>
                <a:schemeClr val="bg1">
                  <a:lumMod val="50000"/>
                </a:schemeClr>
              </a:solidFill>
              <a:latin typeface="HelveticaNeue-Roman" pitchFamily="34" charset="0"/>
            </a:endParaRPr>
          </a:p>
        </p:txBody>
      </p:sp>
      <p:sp>
        <p:nvSpPr>
          <p:cNvPr id="12" name="Afrundet rektangel 11"/>
          <p:cNvSpPr/>
          <p:nvPr/>
        </p:nvSpPr>
        <p:spPr>
          <a:xfrm>
            <a:off x="3419872" y="1772816"/>
            <a:ext cx="2088232" cy="1296144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Neue-Roman" pitchFamily="34" charset="0"/>
              </a:rPr>
              <a:t>QAM</a:t>
            </a: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DR1	   TV1000</a:t>
            </a: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TV2	   Nature</a:t>
            </a: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DR2	   </a:t>
            </a:r>
            <a:r>
              <a:rPr lang="da-DK" sz="1400" b="1" dirty="0" err="1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History</a:t>
            </a:r>
            <a:endParaRPr lang="da-DK" sz="1400" b="1" dirty="0" smtClean="0">
              <a:solidFill>
                <a:schemeClr val="bg1">
                  <a:lumMod val="50000"/>
                </a:schemeClr>
              </a:solidFill>
              <a:latin typeface="HelveticaNeue-Roman" pitchFamily="34" charset="0"/>
            </a:endParaRP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TV2 region   Golf</a:t>
            </a:r>
          </a:p>
        </p:txBody>
      </p:sp>
      <p:sp>
        <p:nvSpPr>
          <p:cNvPr id="13" name="Afrundet rektangel 12"/>
          <p:cNvSpPr/>
          <p:nvPr/>
        </p:nvSpPr>
        <p:spPr>
          <a:xfrm>
            <a:off x="5940152" y="2060848"/>
            <a:ext cx="1296144" cy="1440160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Neue-Roman" pitchFamily="34" charset="0"/>
              </a:rPr>
              <a:t>PAL</a:t>
            </a:r>
            <a:endParaRPr lang="da-DK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Neue-Roman" pitchFamily="34" charset="0"/>
            </a:endParaRP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DR1</a:t>
            </a: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Golf</a:t>
            </a:r>
          </a:p>
          <a:p>
            <a:r>
              <a:rPr lang="da-DK" sz="1400" b="1" dirty="0" err="1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History</a:t>
            </a:r>
            <a:endParaRPr lang="da-DK" sz="1400" b="1" dirty="0" smtClean="0">
              <a:solidFill>
                <a:schemeClr val="bg1">
                  <a:lumMod val="50000"/>
                </a:schemeClr>
              </a:solidFill>
              <a:latin typeface="HelveticaNeue-Roman" pitchFamily="34" charset="0"/>
            </a:endParaRP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TV 2 region</a:t>
            </a:r>
            <a:endParaRPr lang="da-DK" sz="1400" b="1" dirty="0">
              <a:solidFill>
                <a:schemeClr val="bg1">
                  <a:lumMod val="50000"/>
                </a:schemeClr>
              </a:solidFill>
              <a:latin typeface="HelveticaNeue-Roman" pitchFamily="34" charset="0"/>
            </a:endParaRPr>
          </a:p>
        </p:txBody>
      </p:sp>
      <p:sp>
        <p:nvSpPr>
          <p:cNvPr id="14" name="Afrundet rektangel 13"/>
          <p:cNvSpPr/>
          <p:nvPr/>
        </p:nvSpPr>
        <p:spPr>
          <a:xfrm>
            <a:off x="6228184" y="3717032"/>
            <a:ext cx="1296144" cy="1440160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Neue-Roman" pitchFamily="34" charset="0"/>
              </a:rPr>
              <a:t>COFDM</a:t>
            </a: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DR1</a:t>
            </a: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TV2</a:t>
            </a: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DR2</a:t>
            </a: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TV 2 region</a:t>
            </a:r>
            <a:endParaRPr lang="da-DK" sz="1400" b="1" dirty="0">
              <a:solidFill>
                <a:schemeClr val="bg1">
                  <a:lumMod val="50000"/>
                </a:schemeClr>
              </a:solidFill>
              <a:latin typeface="HelveticaNeue-Roman" pitchFamily="34" charset="0"/>
            </a:endParaRPr>
          </a:p>
        </p:txBody>
      </p:sp>
      <p:sp>
        <p:nvSpPr>
          <p:cNvPr id="15" name="Afrundet rektangel 14"/>
          <p:cNvSpPr/>
          <p:nvPr/>
        </p:nvSpPr>
        <p:spPr>
          <a:xfrm>
            <a:off x="4644008" y="5229200"/>
            <a:ext cx="1080120" cy="1440160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Neue-Roman" pitchFamily="34" charset="0"/>
              </a:rPr>
              <a:t>IP</a:t>
            </a: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Nature</a:t>
            </a:r>
          </a:p>
          <a:p>
            <a:r>
              <a:rPr lang="da-DK" sz="1400" b="1" dirty="0" err="1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History</a:t>
            </a:r>
            <a:endParaRPr lang="da-DK" sz="1400" b="1" dirty="0" smtClean="0">
              <a:solidFill>
                <a:schemeClr val="bg1">
                  <a:lumMod val="50000"/>
                </a:schemeClr>
              </a:solidFill>
              <a:latin typeface="HelveticaNeue-Roman" pitchFamily="34" charset="0"/>
            </a:endParaRP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Golf</a:t>
            </a:r>
          </a:p>
          <a:p>
            <a:r>
              <a:rPr lang="da-DK" sz="1400" b="1" dirty="0" smtClean="0">
                <a:solidFill>
                  <a:schemeClr val="bg1">
                    <a:lumMod val="50000"/>
                  </a:schemeClr>
                </a:solidFill>
                <a:latin typeface="HelveticaNeue-Roman" pitchFamily="34" charset="0"/>
              </a:rPr>
              <a:t>TV 2 </a:t>
            </a:r>
            <a:endParaRPr lang="da-DK" sz="1400" b="1" dirty="0">
              <a:solidFill>
                <a:schemeClr val="bg1">
                  <a:lumMod val="50000"/>
                </a:schemeClr>
              </a:solidFill>
              <a:latin typeface="HelveticaNeue-Roman" pitchFamily="34" charset="0"/>
            </a:endParaRPr>
          </a:p>
        </p:txBody>
      </p:sp>
      <p:sp>
        <p:nvSpPr>
          <p:cNvPr id="16" name="Afrundet rektangel 15"/>
          <p:cNvSpPr/>
          <p:nvPr/>
        </p:nvSpPr>
        <p:spPr>
          <a:xfrm>
            <a:off x="7164288" y="5661248"/>
            <a:ext cx="1296144" cy="432048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Neue-Roman" pitchFamily="34" charset="0"/>
              </a:rPr>
              <a:t>Ethernet</a:t>
            </a:r>
          </a:p>
        </p:txBody>
      </p:sp>
      <p:cxnSp>
        <p:nvCxnSpPr>
          <p:cNvPr id="21" name="Vinklet forbindelse 20"/>
          <p:cNvCxnSpPr/>
          <p:nvPr/>
        </p:nvCxnSpPr>
        <p:spPr>
          <a:xfrm flipV="1">
            <a:off x="754782" y="3861048"/>
            <a:ext cx="648866" cy="288826"/>
          </a:xfrm>
          <a:prstGeom prst="bentConnector3">
            <a:avLst>
              <a:gd name="adj1" fmla="val -623"/>
            </a:avLst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inklet forbindelse 24"/>
          <p:cNvCxnSpPr/>
          <p:nvPr/>
        </p:nvCxnSpPr>
        <p:spPr>
          <a:xfrm rot="16200000" flipH="1">
            <a:off x="1547664" y="2708920"/>
            <a:ext cx="648072" cy="504056"/>
          </a:xfrm>
          <a:prstGeom prst="bentConnector3">
            <a:avLst>
              <a:gd name="adj1" fmla="val 685"/>
            </a:avLst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inklet forbindelse 27"/>
          <p:cNvCxnSpPr/>
          <p:nvPr/>
        </p:nvCxnSpPr>
        <p:spPr>
          <a:xfrm rot="16200000" flipH="1">
            <a:off x="4644008" y="3212976"/>
            <a:ext cx="576064" cy="288032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Vinklet forbindelse 29"/>
          <p:cNvCxnSpPr/>
          <p:nvPr/>
        </p:nvCxnSpPr>
        <p:spPr>
          <a:xfrm rot="10800000" flipV="1">
            <a:off x="5364088" y="3212976"/>
            <a:ext cx="576064" cy="432048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Vinklet forbindelse 31"/>
          <p:cNvCxnSpPr/>
          <p:nvPr/>
        </p:nvCxnSpPr>
        <p:spPr>
          <a:xfrm rot="10800000">
            <a:off x="5148064" y="3645024"/>
            <a:ext cx="1080120" cy="432048"/>
          </a:xfrm>
          <a:prstGeom prst="bentConnector3">
            <a:avLst>
              <a:gd name="adj1" fmla="val 18767"/>
            </a:avLst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Vinklet forbindelse 33"/>
          <p:cNvCxnSpPr/>
          <p:nvPr/>
        </p:nvCxnSpPr>
        <p:spPr>
          <a:xfrm rot="16200000" flipV="1">
            <a:off x="4788024" y="4365104"/>
            <a:ext cx="1368152" cy="504056"/>
          </a:xfrm>
          <a:prstGeom prst="bentConnector3">
            <a:avLst>
              <a:gd name="adj1" fmla="val 75306"/>
            </a:avLst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Vinklet forbindelse 35"/>
          <p:cNvCxnSpPr>
            <a:endCxn id="16" idx="1"/>
          </p:cNvCxnSpPr>
          <p:nvPr/>
        </p:nvCxnSpPr>
        <p:spPr>
          <a:xfrm>
            <a:off x="5724128" y="5877272"/>
            <a:ext cx="1440160" cy="1588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o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33056"/>
            <a:ext cx="9144000" cy="2276868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395536" y="764704"/>
            <a:ext cx="8280920" cy="3416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>
              <a:buFont typeface="Arial" pitchFamily="34" charset="0"/>
              <a:buChar char="•"/>
            </a:pPr>
            <a:endParaRPr lang="da-DK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65113" indent="-265113">
              <a:buFont typeface="Arial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hu-H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bemeneti és kimeneti modulok egymástól </a:t>
            </a:r>
            <a:r>
              <a:rPr lang="hu-H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függetlenek</a:t>
            </a:r>
          </a:p>
          <a:p>
            <a:pPr marL="265113" indent="-265113">
              <a:buFont typeface="Arial" pitchFamily="34" charset="0"/>
              <a:buChar char="•"/>
            </a:pPr>
            <a:endParaRPr lang="da-DK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65113" indent="-265113">
              <a:buFont typeface="Arial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Minden </a:t>
            </a:r>
            <a:r>
              <a:rPr lang="hu-H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bemeneti jel a </a:t>
            </a:r>
            <a:r>
              <a:rPr lang="hu-HU" sz="2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pool-ba</a:t>
            </a:r>
            <a:r>
              <a:rPr lang="hu-H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kerül, ahonnan bármelyik kimenetre </a:t>
            </a:r>
            <a:r>
              <a:rPr lang="hu-H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kitehető, </a:t>
            </a:r>
            <a:r>
              <a:rPr lang="hu-H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akár egyidejűleg többre </a:t>
            </a:r>
            <a:r>
              <a:rPr lang="hu-H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is</a:t>
            </a:r>
          </a:p>
          <a:p>
            <a:pPr marL="265113" indent="-265113">
              <a:buFont typeface="Arial" pitchFamily="34" charset="0"/>
              <a:buChar char="•"/>
            </a:pPr>
            <a:endParaRPr lang="da-DK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65113" indent="-265113">
              <a:buFont typeface="Arial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Több </a:t>
            </a:r>
            <a:r>
              <a:rPr lang="hu-H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TDX saját </a:t>
            </a:r>
            <a:r>
              <a:rPr lang="hu-HU" sz="2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pool-ja</a:t>
            </a:r>
            <a:r>
              <a:rPr lang="hu-H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egymás között megosztható (</a:t>
            </a:r>
            <a:r>
              <a:rPr lang="hu-HU" sz="2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pool-sharing</a:t>
            </a:r>
            <a:r>
              <a:rPr lang="hu-H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</a:t>
            </a:r>
            <a:endParaRPr lang="da-DK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endParaRPr lang="da-DK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435405" y="404664"/>
            <a:ext cx="4297908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  <a:latin typeface="+mj-lt"/>
              </a:rPr>
              <a:t>A</a:t>
            </a:r>
            <a:r>
              <a:rPr lang="da-DK" sz="3200" dirty="0" smtClean="0">
                <a:solidFill>
                  <a:schemeClr val="bg1"/>
                </a:solidFill>
                <a:latin typeface="+mj-lt"/>
              </a:rPr>
              <a:t> TDX </a:t>
            </a:r>
            <a:r>
              <a:rPr lang="hu-HU" sz="3200" dirty="0" smtClean="0">
                <a:solidFill>
                  <a:schemeClr val="bg1"/>
                </a:solidFill>
                <a:latin typeface="+mj-lt"/>
              </a:rPr>
              <a:t>működési elve:</a:t>
            </a:r>
            <a:r>
              <a:rPr lang="da-DK" sz="3200" dirty="0" smtClean="0">
                <a:solidFill>
                  <a:schemeClr val="bg1"/>
                </a:solidFill>
                <a:latin typeface="+mj-lt"/>
              </a:rPr>
              <a:t> </a:t>
            </a:r>
            <a:endParaRPr lang="da-DK" sz="3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tegning-cabine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844824"/>
            <a:ext cx="4517378" cy="2786642"/>
          </a:xfrm>
          <a:prstGeom prst="rect">
            <a:avLst/>
          </a:prstGeom>
        </p:spPr>
      </p:pic>
      <p:sp>
        <p:nvSpPr>
          <p:cNvPr id="7" name="Pladsholder til indhold 2"/>
          <p:cNvSpPr txBox="1">
            <a:spLocks/>
          </p:cNvSpPr>
          <p:nvPr/>
        </p:nvSpPr>
        <p:spPr>
          <a:xfrm>
            <a:off x="107504" y="1196752"/>
            <a:ext cx="8208912" cy="5976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a-D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712788" marR="0" lvl="1" indent="-350838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Kompakt, telepítő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barát bázisszekrény</a:t>
            </a:r>
            <a:endParaRPr kumimoji="0" lang="da-D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712788" marR="0" lvl="1" indent="-350838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Minden állítási lehetőség, </a:t>
            </a:r>
          </a:p>
          <a:p>
            <a:pPr marL="712788" marR="0" lvl="1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modul csatlakoztatás elölről</a:t>
            </a:r>
            <a:endParaRPr kumimoji="0" lang="da-D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712788" marR="0" lvl="1" indent="-350838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u-HU" sz="2400" dirty="0" smtClean="0">
                <a:solidFill>
                  <a:schemeClr val="bg1"/>
                </a:solidFill>
              </a:rPr>
              <a:t>Fali vagy </a:t>
            </a: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19”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-os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rack</a:t>
            </a:r>
            <a:r>
              <a:rPr lang="hu-HU" sz="2400" dirty="0" err="1" smtClean="0">
                <a:solidFill>
                  <a:schemeClr val="bg1"/>
                </a:solidFill>
              </a:rPr>
              <a:t>-be</a:t>
            </a:r>
            <a:endParaRPr lang="hu-HU" sz="2400" dirty="0" smtClean="0">
              <a:solidFill>
                <a:schemeClr val="bg1"/>
              </a:solidFill>
            </a:endParaRPr>
          </a:p>
          <a:p>
            <a:pPr marL="712788" marR="0" lvl="1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2400" dirty="0" smtClean="0">
                <a:solidFill>
                  <a:schemeClr val="bg1"/>
                </a:solidFill>
              </a:rPr>
              <a:t>építhetőség</a:t>
            </a: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</a:t>
            </a:r>
            <a:endParaRPr kumimoji="0" lang="da-D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712788" marR="0" lvl="1" indent="-350838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LED </a:t>
            </a:r>
            <a:r>
              <a:rPr lang="hu-HU" sz="2400" dirty="0" smtClean="0">
                <a:solidFill>
                  <a:schemeClr val="bg1"/>
                </a:solidFill>
              </a:rPr>
              <a:t>kijelzés – 4 LED</a:t>
            </a:r>
            <a:endParaRPr kumimoji="0" lang="da-D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712788" marR="0" lvl="1" indent="-350838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Intel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igens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teljesítmény vezérlés hűtés</a:t>
            </a: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</a:t>
            </a:r>
            <a:endParaRPr kumimoji="0" lang="da-D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712788" marR="0" lvl="1" indent="-350838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Hot-Swap </a:t>
            </a: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–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feszültség alatti modulcsere</a:t>
            </a: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</a:t>
            </a:r>
            <a:endParaRPr kumimoji="0" lang="da-D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712788" marR="0" lvl="1" indent="-350838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SD </a:t>
            </a:r>
            <a:r>
              <a:rPr lang="hu-HU" sz="2400" dirty="0" smtClean="0">
                <a:solidFill>
                  <a:schemeClr val="bg1"/>
                </a:solidFill>
              </a:rPr>
              <a:t>kártya</a:t>
            </a: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–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konfiguráció mentésére, software frissítéshez</a:t>
            </a:r>
          </a:p>
          <a:p>
            <a:pPr marL="712788" marR="0" lvl="1" indent="-350838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Beépített kábelrendező</a:t>
            </a:r>
            <a:endParaRPr kumimoji="0" lang="da-D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a-D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a-D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827584" y="548680"/>
            <a:ext cx="3736151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  <a:latin typeface="+mj-lt"/>
              </a:rPr>
              <a:t>Mechanikai felépítés:</a:t>
            </a:r>
            <a:endParaRPr lang="da-DK" sz="3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492090fl_tdx_rack_unit_-_open_1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-53505"/>
            <a:ext cx="9860766" cy="691150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779912" y="1412776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Tápegység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4499992" y="3140968"/>
            <a:ext cx="72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SFP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3419872" y="2492896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OUT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4788024" y="4437112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Státusz LED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6300192" y="1988840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Frontend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6948264" y="4581128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/>
              <a:t>Backend</a:t>
            </a:r>
            <a:endParaRPr lang="hu-HU" dirty="0"/>
          </a:p>
        </p:txBody>
      </p:sp>
      <p:pic>
        <p:nvPicPr>
          <p:cNvPr id="11" name="Billede 10" descr="I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5805264"/>
            <a:ext cx="1008112" cy="594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input_outpu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2060848"/>
            <a:ext cx="2462708" cy="4075936"/>
          </a:xfrm>
          <a:prstGeom prst="rect">
            <a:avLst/>
          </a:prstGeom>
        </p:spPr>
      </p:pic>
      <p:pic>
        <p:nvPicPr>
          <p:cNvPr id="7" name="Billede 6" descr="aaben_kabl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60648"/>
            <a:ext cx="2426990" cy="1847142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6300192" y="620688"/>
            <a:ext cx="1368152" cy="1224136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Nedadgående pil 8"/>
          <p:cNvSpPr/>
          <p:nvPr/>
        </p:nvSpPr>
        <p:spPr>
          <a:xfrm>
            <a:off x="6948264" y="1844824"/>
            <a:ext cx="144016" cy="72008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Højrepil 11"/>
          <p:cNvSpPr/>
          <p:nvPr/>
        </p:nvSpPr>
        <p:spPr>
          <a:xfrm rot="10800000">
            <a:off x="7308304" y="3429000"/>
            <a:ext cx="936104" cy="14401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Højrepil 12"/>
          <p:cNvSpPr/>
          <p:nvPr/>
        </p:nvSpPr>
        <p:spPr>
          <a:xfrm rot="10800000">
            <a:off x="7308304" y="5229200"/>
            <a:ext cx="936104" cy="14401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boks 13"/>
          <p:cNvSpPr txBox="1"/>
          <p:nvPr/>
        </p:nvSpPr>
        <p:spPr>
          <a:xfrm>
            <a:off x="8316416" y="3356992"/>
            <a:ext cx="100811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  <a:latin typeface="HelveticaNeue-Roman" pitchFamily="34" charset="0"/>
              </a:rPr>
              <a:t>Input</a:t>
            </a:r>
            <a:endParaRPr lang="da-DK" sz="1400" dirty="0">
              <a:solidFill>
                <a:schemeClr val="bg1"/>
              </a:solidFill>
              <a:latin typeface="HelveticaNeue-Roman" pitchFamily="34" charset="0"/>
            </a:endParaRPr>
          </a:p>
        </p:txBody>
      </p:sp>
      <p:sp>
        <p:nvSpPr>
          <p:cNvPr id="15" name="Tekstboks 14"/>
          <p:cNvSpPr txBox="1"/>
          <p:nvPr/>
        </p:nvSpPr>
        <p:spPr>
          <a:xfrm>
            <a:off x="8316416" y="5157192"/>
            <a:ext cx="100811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  <a:latin typeface="HelveticaNeue-Roman" pitchFamily="34" charset="0"/>
              </a:rPr>
              <a:t>Output</a:t>
            </a:r>
            <a:endParaRPr lang="da-DK" sz="1400" dirty="0">
              <a:solidFill>
                <a:schemeClr val="bg1"/>
              </a:solidFill>
              <a:latin typeface="HelveticaNeue-Roman" pitchFamily="34" charset="0"/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0" y="1052736"/>
            <a:ext cx="5508104" cy="6370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Kompakt bázisszekrény a következő modulhelyekkel:</a:t>
            </a:r>
            <a:endParaRPr lang="da-DK" sz="2400" dirty="0" smtClean="0">
              <a:solidFill>
                <a:schemeClr val="bg1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da-DK" sz="2400" dirty="0" smtClean="0">
                <a:solidFill>
                  <a:schemeClr val="bg1"/>
                </a:solidFill>
                <a:latin typeface="+mj-lt"/>
              </a:rPr>
              <a:t> 16 </a:t>
            </a:r>
            <a:r>
              <a:rPr lang="da-DK" sz="2400" dirty="0" smtClean="0">
                <a:solidFill>
                  <a:schemeClr val="bg1"/>
                </a:solidFill>
                <a:latin typeface="+mj-lt"/>
              </a:rPr>
              <a:t>tuner</a:t>
            </a: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, bemeneti modul (frontend</a:t>
            </a:r>
            <a:r>
              <a:rPr lang="da-DK" sz="2400" dirty="0" smtClean="0">
                <a:solidFill>
                  <a:schemeClr val="bg1"/>
                </a:solidFill>
                <a:latin typeface="+mj-lt"/>
              </a:rPr>
              <a:t>)</a:t>
            </a:r>
            <a:endParaRPr lang="hu-HU" sz="2400" dirty="0" smtClean="0">
              <a:solidFill>
                <a:schemeClr val="bg1"/>
              </a:solidFill>
              <a:latin typeface="+mj-lt"/>
            </a:endParaRPr>
          </a:p>
          <a:p>
            <a:pPr lvl="2">
              <a:buFont typeface="Arial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DVB-T és DVB-T/T2</a:t>
            </a:r>
          </a:p>
          <a:p>
            <a:pPr lvl="2">
              <a:buFont typeface="Arial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DVB-S/S2</a:t>
            </a:r>
          </a:p>
          <a:p>
            <a:pPr lvl="2">
              <a:buFont typeface="Arial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A/V</a:t>
            </a:r>
          </a:p>
          <a:p>
            <a:pPr lvl="2">
              <a:buFont typeface="Arial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HDMI</a:t>
            </a:r>
          </a:p>
          <a:p>
            <a:pPr lvl="2">
              <a:buFont typeface="Arial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DVB-C</a:t>
            </a:r>
            <a:endParaRPr lang="da-DK" sz="2400" dirty="0" smtClean="0">
              <a:solidFill>
                <a:schemeClr val="bg1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da-DK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a-DK" sz="2400" dirty="0" smtClean="0">
                <a:solidFill>
                  <a:schemeClr val="bg1"/>
                </a:solidFill>
                <a:latin typeface="+mj-lt"/>
              </a:rPr>
              <a:t>6 Quad </a:t>
            </a: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kimeneti </a:t>
            </a:r>
            <a:r>
              <a:rPr lang="da-DK" sz="2400" dirty="0" smtClean="0">
                <a:solidFill>
                  <a:schemeClr val="bg1"/>
                </a:solidFill>
                <a:latin typeface="+mj-lt"/>
              </a:rPr>
              <a:t>modul</a:t>
            </a: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 (</a:t>
            </a:r>
            <a:r>
              <a:rPr lang="hu-HU" sz="2400" dirty="0" err="1" smtClean="0">
                <a:solidFill>
                  <a:schemeClr val="bg1"/>
                </a:solidFill>
                <a:latin typeface="+mj-lt"/>
              </a:rPr>
              <a:t>backend</a:t>
            </a: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):</a:t>
            </a:r>
            <a:endParaRPr lang="da-DK" sz="2400" dirty="0" smtClean="0">
              <a:solidFill>
                <a:schemeClr val="bg1"/>
              </a:solidFill>
              <a:latin typeface="+mj-lt"/>
            </a:endParaRPr>
          </a:p>
          <a:p>
            <a:pPr lvl="2"/>
            <a:r>
              <a:rPr lang="da-DK" sz="2400" dirty="0" smtClean="0">
                <a:solidFill>
                  <a:schemeClr val="bg1"/>
                </a:solidFill>
                <a:latin typeface="+mj-lt"/>
              </a:rPr>
              <a:t>- 24 PAL </a:t>
            </a: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(HD </a:t>
            </a:r>
            <a:r>
              <a:rPr lang="hu-HU" sz="2400" dirty="0" err="1" smtClean="0">
                <a:solidFill>
                  <a:schemeClr val="bg1"/>
                </a:solidFill>
                <a:latin typeface="+mj-lt"/>
              </a:rPr>
              <a:t>downscale</a:t>
            </a: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) analóg </a:t>
            </a:r>
            <a:r>
              <a:rPr lang="da-DK" sz="2400" dirty="0" smtClean="0">
                <a:solidFill>
                  <a:schemeClr val="bg1"/>
                </a:solidFill>
                <a:latin typeface="+mj-lt"/>
              </a:rPr>
              <a:t>tv</a:t>
            </a:r>
            <a:endParaRPr lang="da-DK" sz="2400" dirty="0" smtClean="0">
              <a:solidFill>
                <a:schemeClr val="bg1"/>
              </a:solidFill>
              <a:latin typeface="+mj-lt"/>
            </a:endParaRPr>
          </a:p>
          <a:p>
            <a:pPr lvl="2"/>
            <a:r>
              <a:rPr lang="da-DK" sz="2400" dirty="0" smtClean="0">
                <a:solidFill>
                  <a:schemeClr val="bg1"/>
                </a:solidFill>
                <a:latin typeface="+mj-lt"/>
              </a:rPr>
              <a:t>- 24 QAM </a:t>
            </a: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csomag (DVB-C)</a:t>
            </a:r>
            <a:endParaRPr lang="da-DK" sz="2400" dirty="0" smtClean="0">
              <a:solidFill>
                <a:schemeClr val="bg1"/>
              </a:solidFill>
              <a:latin typeface="+mj-lt"/>
            </a:endParaRPr>
          </a:p>
          <a:p>
            <a:pPr lvl="2">
              <a:buFontTx/>
              <a:buChar char="-"/>
            </a:pPr>
            <a:r>
              <a:rPr lang="da-DK" sz="2400" dirty="0" smtClean="0">
                <a:solidFill>
                  <a:schemeClr val="bg1"/>
                </a:solidFill>
                <a:latin typeface="+mj-lt"/>
              </a:rPr>
              <a:t>24 </a:t>
            </a:r>
            <a:r>
              <a:rPr lang="da-DK" sz="2400" dirty="0" smtClean="0">
                <a:solidFill>
                  <a:schemeClr val="bg1"/>
                </a:solidFill>
                <a:latin typeface="+mj-lt"/>
              </a:rPr>
              <a:t>COFDM </a:t>
            </a: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csomag (DVB-T)</a:t>
            </a:r>
          </a:p>
          <a:p>
            <a:pPr marL="446088" lvl="2">
              <a:buFont typeface="Arial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 IPTV</a:t>
            </a:r>
          </a:p>
          <a:p>
            <a:pPr marL="903288" lvl="3">
              <a:buFont typeface="Arial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4/12 bemenet</a:t>
            </a:r>
          </a:p>
          <a:p>
            <a:pPr marL="903288" lvl="3">
              <a:buFont typeface="Arial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4/12 kimenet</a:t>
            </a:r>
            <a:endParaRPr lang="hu-HU" sz="2400" dirty="0" smtClean="0">
              <a:solidFill>
                <a:schemeClr val="bg1"/>
              </a:solidFill>
              <a:latin typeface="+mj-lt"/>
            </a:endParaRPr>
          </a:p>
          <a:p>
            <a:pPr lvl="2">
              <a:buFont typeface="Arial" pitchFamily="34" charset="0"/>
              <a:buChar char="•"/>
            </a:pPr>
            <a:endParaRPr lang="da-DK" sz="2400" dirty="0" smtClean="0">
              <a:solidFill>
                <a:schemeClr val="bg1"/>
              </a:solidFill>
              <a:latin typeface="+mj-lt"/>
            </a:endParaRPr>
          </a:p>
          <a:p>
            <a:pPr lvl="1"/>
            <a:endParaRPr lang="da-DK" sz="2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251520" y="476672"/>
            <a:ext cx="3312368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da-DK" sz="3200" dirty="0" smtClean="0">
                <a:solidFill>
                  <a:schemeClr val="bg1"/>
                </a:solidFill>
                <a:latin typeface="+mj-lt"/>
              </a:rPr>
              <a:t>TDX </a:t>
            </a:r>
            <a:r>
              <a:rPr lang="da-DK" sz="3200" dirty="0" smtClean="0">
                <a:solidFill>
                  <a:schemeClr val="bg1"/>
                </a:solidFill>
                <a:latin typeface="+mj-lt"/>
              </a:rPr>
              <a:t>modul</a:t>
            </a:r>
            <a:r>
              <a:rPr lang="hu-HU" sz="3200" dirty="0" smtClean="0">
                <a:solidFill>
                  <a:schemeClr val="bg1"/>
                </a:solidFill>
                <a:latin typeface="+mj-lt"/>
              </a:rPr>
              <a:t>ok:</a:t>
            </a:r>
            <a:endParaRPr lang="da-DK" sz="3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gnetpladelager 3"/>
          <p:cNvSpPr/>
          <p:nvPr/>
        </p:nvSpPr>
        <p:spPr>
          <a:xfrm>
            <a:off x="2636460" y="3510128"/>
            <a:ext cx="2643206" cy="1143008"/>
          </a:xfrm>
          <a:prstGeom prst="flowChartMagneticDisk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 smtClean="0"/>
              <a:t>TDX Pool</a:t>
            </a:r>
            <a:endParaRPr lang="en-US" dirty="0"/>
          </a:p>
        </p:txBody>
      </p:sp>
      <p:sp>
        <p:nvSpPr>
          <p:cNvPr id="7" name="Rektangel 6"/>
          <p:cNvSpPr/>
          <p:nvPr/>
        </p:nvSpPr>
        <p:spPr>
          <a:xfrm>
            <a:off x="323528" y="3779794"/>
            <a:ext cx="1385822" cy="44129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400" dirty="0" smtClean="0"/>
              <a:t>Input module</a:t>
            </a:r>
            <a:endParaRPr lang="en-US" sz="1400" dirty="0"/>
          </a:p>
        </p:txBody>
      </p:sp>
      <p:sp>
        <p:nvSpPr>
          <p:cNvPr id="8" name="Rektangel 7"/>
          <p:cNvSpPr/>
          <p:nvPr/>
        </p:nvSpPr>
        <p:spPr>
          <a:xfrm>
            <a:off x="4644008" y="5873852"/>
            <a:ext cx="1714512" cy="57150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1100" dirty="0" smtClean="0"/>
              <a:t>CI slot</a:t>
            </a:r>
            <a:endParaRPr lang="en-US" sz="1100" dirty="0"/>
          </a:p>
        </p:txBody>
      </p:sp>
      <p:sp>
        <p:nvSpPr>
          <p:cNvPr id="9" name="Rektangel 8"/>
          <p:cNvSpPr/>
          <p:nvPr/>
        </p:nvSpPr>
        <p:spPr>
          <a:xfrm>
            <a:off x="4644008" y="5659538"/>
            <a:ext cx="1714512" cy="57150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1100" dirty="0" smtClean="0"/>
              <a:t>CI slot</a:t>
            </a:r>
            <a:endParaRPr lang="en-US" sz="1100" dirty="0"/>
          </a:p>
        </p:txBody>
      </p:sp>
      <p:sp>
        <p:nvSpPr>
          <p:cNvPr id="10" name="Rektangel 9"/>
          <p:cNvSpPr/>
          <p:nvPr/>
        </p:nvSpPr>
        <p:spPr>
          <a:xfrm>
            <a:off x="4644008" y="5445224"/>
            <a:ext cx="1714512" cy="571504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 smtClean="0"/>
              <a:t>Output module QAM</a:t>
            </a:r>
            <a:endParaRPr lang="en-US" dirty="0"/>
          </a:p>
        </p:txBody>
      </p:sp>
      <p:sp>
        <p:nvSpPr>
          <p:cNvPr id="11" name="Rektangel 10"/>
          <p:cNvSpPr/>
          <p:nvPr/>
        </p:nvSpPr>
        <p:spPr>
          <a:xfrm>
            <a:off x="5443170" y="2412724"/>
            <a:ext cx="1718394" cy="512220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400" dirty="0" smtClean="0"/>
              <a:t>Output module</a:t>
            </a:r>
          </a:p>
          <a:p>
            <a:pPr algn="ctr">
              <a:buNone/>
            </a:pPr>
            <a:r>
              <a:rPr lang="en-US" sz="1400" dirty="0" smtClean="0"/>
              <a:t>PAL</a:t>
            </a:r>
            <a:endParaRPr lang="en-US" sz="1400" dirty="0"/>
          </a:p>
        </p:txBody>
      </p:sp>
      <p:sp>
        <p:nvSpPr>
          <p:cNvPr id="12" name="Højrepil 11"/>
          <p:cNvSpPr/>
          <p:nvPr/>
        </p:nvSpPr>
        <p:spPr>
          <a:xfrm>
            <a:off x="1763688" y="3933056"/>
            <a:ext cx="864096" cy="14401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Højrepil 12"/>
          <p:cNvSpPr/>
          <p:nvPr/>
        </p:nvSpPr>
        <p:spPr>
          <a:xfrm rot="19216687">
            <a:off x="4474025" y="3102440"/>
            <a:ext cx="1060046" cy="149063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Bøjet pil 14"/>
          <p:cNvSpPr/>
          <p:nvPr/>
        </p:nvSpPr>
        <p:spPr>
          <a:xfrm rot="5400000">
            <a:off x="4896036" y="4761148"/>
            <a:ext cx="1080120" cy="288032"/>
          </a:xfrm>
          <a:prstGeom prst="ben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16" name="Bøjet pil 15"/>
          <p:cNvSpPr/>
          <p:nvPr/>
        </p:nvSpPr>
        <p:spPr>
          <a:xfrm rot="16200000">
            <a:off x="3725906" y="5247202"/>
            <a:ext cx="1548172" cy="288032"/>
          </a:xfrm>
          <a:prstGeom prst="bentArrow">
            <a:avLst>
              <a:gd name="adj1" fmla="val 26275"/>
              <a:gd name="adj2" fmla="val 23973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17" name="Højrepil 16"/>
          <p:cNvSpPr/>
          <p:nvPr/>
        </p:nvSpPr>
        <p:spPr>
          <a:xfrm>
            <a:off x="7164288" y="2564904"/>
            <a:ext cx="864096" cy="14401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Højrepil 17"/>
          <p:cNvSpPr/>
          <p:nvPr/>
        </p:nvSpPr>
        <p:spPr>
          <a:xfrm>
            <a:off x="6372200" y="5661248"/>
            <a:ext cx="864096" cy="14401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ktangel 18"/>
          <p:cNvSpPr/>
          <p:nvPr/>
        </p:nvSpPr>
        <p:spPr>
          <a:xfrm>
            <a:off x="8028384" y="2420888"/>
            <a:ext cx="989856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HelveticaNeue-Roman" pitchFamily="34" charset="0"/>
              </a:rPr>
              <a:t>Decrypted 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HelveticaNeue-Roman" pitchFamily="34" charset="0"/>
              </a:rPr>
              <a:t>service out</a:t>
            </a:r>
            <a:endParaRPr lang="en-US" sz="1100" dirty="0">
              <a:solidFill>
                <a:schemeClr val="bg1"/>
              </a:solidFill>
              <a:latin typeface="HelveticaNeue-Roman" pitchFamily="34" charset="0"/>
            </a:endParaRPr>
          </a:p>
        </p:txBody>
      </p:sp>
      <p:sp>
        <p:nvSpPr>
          <p:cNvPr id="20" name="Rektangel 19"/>
          <p:cNvSpPr/>
          <p:nvPr/>
        </p:nvSpPr>
        <p:spPr>
          <a:xfrm>
            <a:off x="7236296" y="5518393"/>
            <a:ext cx="917848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HelveticaNeue-Roman" pitchFamily="34" charset="0"/>
              </a:rPr>
              <a:t>Encrypted 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HelveticaNeue-Roman" pitchFamily="34" charset="0"/>
              </a:rPr>
              <a:t>Service out</a:t>
            </a:r>
            <a:endParaRPr lang="en-US" sz="1100" dirty="0">
              <a:solidFill>
                <a:schemeClr val="bg1"/>
              </a:solidFill>
              <a:latin typeface="HelveticaNeue-Roman" pitchFamily="34" charset="0"/>
            </a:endParaRPr>
          </a:p>
        </p:txBody>
      </p:sp>
      <p:sp>
        <p:nvSpPr>
          <p:cNvPr id="21" name="Rektangel 20"/>
          <p:cNvSpPr/>
          <p:nvPr/>
        </p:nvSpPr>
        <p:spPr>
          <a:xfrm>
            <a:off x="3275856" y="5373216"/>
            <a:ext cx="1205880" cy="600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HelveticaNeue-Roman" pitchFamily="34" charset="0"/>
              </a:rPr>
              <a:t>Decrypted 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HelveticaNeue-Roman" pitchFamily="34" charset="0"/>
              </a:rPr>
              <a:t>service back to 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HelveticaNeue-Roman" pitchFamily="34" charset="0"/>
              </a:rPr>
              <a:t>TDX Pool</a:t>
            </a:r>
            <a:endParaRPr lang="en-US" sz="1100" dirty="0">
              <a:solidFill>
                <a:schemeClr val="bg1"/>
              </a:solidFill>
              <a:latin typeface="HelveticaNeue-Roman" pitchFamily="34" charset="0"/>
            </a:endParaRPr>
          </a:p>
        </p:txBody>
      </p:sp>
      <p:sp>
        <p:nvSpPr>
          <p:cNvPr id="22" name="Rektangel 21"/>
          <p:cNvSpPr/>
          <p:nvPr/>
        </p:nvSpPr>
        <p:spPr>
          <a:xfrm>
            <a:off x="251520" y="1124744"/>
            <a:ext cx="8892480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da-DK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A kimeneti modulok található CI csatlakozóval / CI </a:t>
            </a:r>
            <a:r>
              <a:rPr lang="hu-HU" sz="2400" dirty="0" err="1" smtClean="0">
                <a:solidFill>
                  <a:schemeClr val="bg1"/>
                </a:solidFill>
                <a:latin typeface="+mj-lt"/>
              </a:rPr>
              <a:t>only</a:t>
            </a: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 modullal</a:t>
            </a:r>
            <a:endParaRPr lang="da-DK" sz="2400" dirty="0" smtClean="0">
              <a:solidFill>
                <a:schemeClr val="bg1"/>
              </a:solidFill>
              <a:latin typeface="+mj-lt"/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da-DK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A dekódolt adások a </a:t>
            </a:r>
            <a:r>
              <a:rPr lang="hu-HU" sz="2400" dirty="0" err="1" smtClean="0">
                <a:solidFill>
                  <a:schemeClr val="bg1"/>
                </a:solidFill>
                <a:latin typeface="+mj-lt"/>
              </a:rPr>
              <a:t>pool-ba</a:t>
            </a:r>
            <a:r>
              <a:rPr lang="hu-HU" sz="2400" dirty="0" smtClean="0">
                <a:solidFill>
                  <a:schemeClr val="bg1"/>
                </a:solidFill>
                <a:latin typeface="+mj-lt"/>
              </a:rPr>
              <a:t> kerülnek vissza, és onnantól ugyanolyan adásként viselkednek, mint a többi</a:t>
            </a:r>
            <a:r>
              <a:rPr lang="da-DK" sz="2400" dirty="0" smtClean="0">
                <a:solidFill>
                  <a:schemeClr val="bg1"/>
                </a:solidFill>
                <a:latin typeface="+mj-lt"/>
              </a:rPr>
              <a:t>. </a:t>
            </a:r>
            <a:endParaRPr lang="da-DK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ktangel 22"/>
          <p:cNvSpPr/>
          <p:nvPr/>
        </p:nvSpPr>
        <p:spPr>
          <a:xfrm>
            <a:off x="179512" y="404664"/>
            <a:ext cx="5760640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hu-HU" sz="3200" dirty="0" smtClean="0">
                <a:solidFill>
                  <a:schemeClr val="bg1"/>
                </a:solidFill>
                <a:latin typeface="+mj-lt"/>
              </a:rPr>
              <a:t>Dekódolás:</a:t>
            </a:r>
            <a:endParaRPr lang="da-DK" sz="3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397</Words>
  <Application>Microsoft Office PowerPoint</Application>
  <PresentationFormat>Diavetítés a képernyőre (4:3 oldalarány)</PresentationFormat>
  <Paragraphs>141</Paragraphs>
  <Slides>22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3" baseType="lpstr">
      <vt:lpstr>Kontortema</vt:lpstr>
      <vt:lpstr>TDX, a Fejállomás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Egyéb funkciók:</vt:lpstr>
      <vt:lpstr>Pool sharing – direkt kapcsolat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</vt:vector>
  </TitlesOfParts>
  <Company>Triax A/S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snn</dc:creator>
  <cp:lastModifiedBy>Cziffra Gergely</cp:lastModifiedBy>
  <cp:revision>153</cp:revision>
  <dcterms:created xsi:type="dcterms:W3CDTF">2011-01-20T19:33:11Z</dcterms:created>
  <dcterms:modified xsi:type="dcterms:W3CDTF">2013-06-12T12:46:58Z</dcterms:modified>
</cp:coreProperties>
</file>